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9144000"/>
  <p:notesSz cx="6858000" cy="9144000"/>
  <p:embeddedFontLst>
    <p:embeddedFont>
      <p:font typeface="Roboto Slab"/>
      <p:regular r:id="rId30"/>
      <p:bold r:id="rId31"/>
    </p:embeddedFont>
    <p:embeddedFont>
      <p:font typeface="Source Sans Pro"/>
      <p:regular r:id="rId32"/>
      <p:bold r:id="rId33"/>
      <p:italic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Slab-bold.fntdata"/><Relationship Id="rId30" Type="http://schemas.openxmlformats.org/officeDocument/2006/relationships/font" Target="fonts/RobotoSlab-regular.fntdata"/><Relationship Id="rId11" Type="http://schemas.openxmlformats.org/officeDocument/2006/relationships/slide" Target="slides/slide7.xml"/><Relationship Id="rId33" Type="http://schemas.openxmlformats.org/officeDocument/2006/relationships/font" Target="fonts/SourceSansPro-bold.fntdata"/><Relationship Id="rId10" Type="http://schemas.openxmlformats.org/officeDocument/2006/relationships/slide" Target="slides/slide6.xml"/><Relationship Id="rId32" Type="http://schemas.openxmlformats.org/officeDocument/2006/relationships/font" Target="fonts/SourceSansPro-regular.fntdata"/><Relationship Id="rId13" Type="http://schemas.openxmlformats.org/officeDocument/2006/relationships/slide" Target="slides/slide9.xml"/><Relationship Id="rId35" Type="http://schemas.openxmlformats.org/officeDocument/2006/relationships/font" Target="fonts/SourceSansPro-boldItalic.fntdata"/><Relationship Id="rId12" Type="http://schemas.openxmlformats.org/officeDocument/2006/relationships/slide" Target="slides/slide8.xml"/><Relationship Id="rId34" Type="http://schemas.openxmlformats.org/officeDocument/2006/relationships/font" Target="fonts/SourceSansPro-italic.fntdata"/><Relationship Id="rId15" Type="http://schemas.openxmlformats.org/officeDocument/2006/relationships/slide" Target="slides/slide11.xml"/><Relationship Id="rId37" Type="http://schemas.openxmlformats.org/officeDocument/2006/relationships/font" Target="fonts/OpenSans-bold.fntdata"/><Relationship Id="rId14" Type="http://schemas.openxmlformats.org/officeDocument/2006/relationships/slide" Target="slides/slide10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3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2.xml"/><Relationship Id="rId38" Type="http://schemas.openxmlformats.org/officeDocument/2006/relationships/font" Target="fonts/OpenSans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localisation algorithm on average provides an accuracy of 3.38 metres. The results for the test points provides 1 to 6 metres accuracy depending on environment factors such as wall, furniture, and distribution of the Bluetooth beacons.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 clearly shown in blue line in Fig, the localisation algorithm is heavily dependent on the Bluetooth beacons and is limited within the blue lines. Limitations: heavility reliant on RSSI, not additional sensors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9pPr>
          </a:lstStyle>
          <a:p/>
        </p:txBody>
      </p:sp>
      <p:sp>
        <p:nvSpPr>
          <p:cNvPr id="11" name="Shape 11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28" name="Shape 28"/>
          <p:cNvSpPr txBox="1"/>
          <p:nvPr>
            <p:ph idx="1" type="subTitle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nections-05.png" id="30" name="Shape 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945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/>
          <p:nvPr>
            <p:ph idx="1" type="body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8pPr>
            <a:lvl9pPr indent="-457200" lvl="8" marL="411480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32" name="Shape 32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33" name="Shape 33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" name="Shape 36"/>
          <p:cNvCxnSpPr>
            <a:endCxn id="34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Shape 37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Shape 38"/>
          <p:cNvCxnSpPr/>
          <p:nvPr/>
        </p:nvCxnSpPr>
        <p:spPr>
          <a:xfrm flipH="1" rot="10800000">
            <a:off x="4749075" y="753125"/>
            <a:ext cx="95100" cy="3489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idx="12" type="sldNum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indent="-393700" lvl="1" marL="9144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indent="-393700" lvl="3" marL="18288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indent="-393700" lvl="1" marL="9144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indent="-393700" lvl="3" marL="18288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3" name="Shape 53"/>
          <p:cNvSpPr txBox="1"/>
          <p:nvPr>
            <p:ph idx="3" type="body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body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-92" y="6333125"/>
            <a:ext cx="9144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ctrTitle"/>
          </p:nvPr>
        </p:nvSpPr>
        <p:spPr>
          <a:xfrm>
            <a:off x="1700174" y="1360350"/>
            <a:ext cx="63789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Indoor </a:t>
            </a:r>
            <a:r>
              <a:rPr lang="en" sz="4500"/>
              <a:t>Proximity Based Advertising </a:t>
            </a:r>
            <a:endParaRPr sz="45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Using </a:t>
            </a:r>
            <a:r>
              <a:rPr lang="en" sz="4500"/>
              <a:t>Bluetooth Beacons</a:t>
            </a:r>
            <a:br>
              <a:rPr lang="en"/>
            </a:br>
            <a:r>
              <a:rPr lang="en" sz="2500"/>
              <a:t>by Finn Zhan Chen</a:t>
            </a:r>
            <a:endParaRPr sz="2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3D Trilateration</a:t>
            </a:r>
            <a:endParaRPr sz="3000"/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786150" y="1402150"/>
            <a:ext cx="7618200" cy="3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Existing Python package for trilateration.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Uses geographic coordinate system (lat and lng)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Weakness: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requires exactly 3 beacons.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must have mutual intersecting points.</a:t>
            </a:r>
            <a:endParaRPr/>
          </a:p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400" y="3274575"/>
            <a:ext cx="5180300" cy="35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425" y="3422925"/>
            <a:ext cx="4962954" cy="33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2</a:t>
            </a:r>
            <a:r>
              <a:rPr lang="en" sz="3000"/>
              <a:t>D Trilateration</a:t>
            </a:r>
            <a:endParaRPr sz="3000"/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786150" y="1402150"/>
            <a:ext cx="7618200" cy="25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Uses</a:t>
            </a:r>
            <a:r>
              <a:rPr lang="en" sz="2400"/>
              <a:t> cartesian coordinate system(x and y)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Universal Transverse Mercator (UTM) coordinates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Strength: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works with 2 or more beacons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Weakness: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must have mutual intersecting points.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213" y="3809875"/>
            <a:ext cx="4449675" cy="30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75" y="3755450"/>
            <a:ext cx="4832415" cy="329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Generalised </a:t>
            </a:r>
            <a:r>
              <a:rPr lang="en" sz="3000"/>
              <a:t>2D Lateration</a:t>
            </a:r>
            <a:endParaRPr sz="3000"/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786150" y="1402150"/>
            <a:ext cx="7618200" cy="3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◎"/>
            </a:pPr>
            <a:r>
              <a:rPr lang="en" sz="2400"/>
              <a:t>Code modified 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Get centre of all intersecting points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Weight based approach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Normal intersecting points weigh 1x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Mutual intersecting points weigh 2x</a:t>
            </a:r>
            <a:endParaRPr/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31475"/>
            <a:ext cx="4477525" cy="32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775" y="3703525"/>
            <a:ext cx="4721226" cy="315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797075" y="8033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Generalised </a:t>
            </a:r>
            <a:r>
              <a:rPr lang="en" sz="3000"/>
              <a:t>2D Lateration: </a:t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Additional Features </a:t>
            </a:r>
            <a:endParaRPr sz="3000"/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855050" y="1864500"/>
            <a:ext cx="7618200" cy="3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◎"/>
            </a:pPr>
            <a:r>
              <a:rPr lang="en" sz="2400"/>
              <a:t>Filter discovered beacons &gt;10 metres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Last estimated location as a beacon (If within the past 5s and radius increases 0.5m/s assuming the user moves 0.5m/s)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Estimated location optimisation (Finding X that minimises mean squared error)</a:t>
            </a:r>
            <a:endParaRPr sz="2400"/>
          </a:p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Android App Visualisation</a:t>
            </a:r>
            <a:endParaRPr sz="3000"/>
          </a:p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3" name="Shape 183"/>
          <p:cNvGrpSpPr/>
          <p:nvPr/>
        </p:nvGrpSpPr>
        <p:grpSpPr>
          <a:xfrm>
            <a:off x="3125539" y="1454607"/>
            <a:ext cx="2892908" cy="5304758"/>
            <a:chOff x="2547150" y="238125"/>
            <a:chExt cx="2525675" cy="5238750"/>
          </a:xfrm>
        </p:grpSpPr>
        <p:sp>
          <p:nvSpPr>
            <p:cNvPr id="184" name="Shape 184"/>
            <p:cNvSpPr/>
            <p:nvPr/>
          </p:nvSpPr>
          <p:spPr>
            <a:xfrm>
              <a:off x="2547150" y="238125"/>
              <a:ext cx="2525675" cy="5238750"/>
            </a:xfrm>
            <a:custGeom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3557025" y="5147100"/>
              <a:ext cx="504050" cy="179900"/>
            </a:xfrm>
            <a:custGeom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3008050" y="423600"/>
              <a:ext cx="99325" cy="99325"/>
            </a:xfrm>
            <a:custGeom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3566400" y="434850"/>
              <a:ext cx="487175" cy="76850"/>
            </a:xfrm>
            <a:custGeom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550" y="1886298"/>
            <a:ext cx="2814876" cy="4441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Cloud Dashboard: Homepage</a:t>
            </a:r>
            <a:endParaRPr sz="3000"/>
          </a:p>
        </p:txBody>
      </p:sp>
      <p:sp>
        <p:nvSpPr>
          <p:cNvPr id="194" name="Shape 194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1027699" y="1475700"/>
            <a:ext cx="7330195" cy="5270309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4A86E8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3">
            <a:alphaModFix/>
          </a:blip>
          <a:srcRect b="26073" l="0" r="0" t="2630"/>
          <a:stretch/>
        </p:blipFill>
        <p:spPr>
          <a:xfrm>
            <a:off x="1325175" y="1733575"/>
            <a:ext cx="6735251" cy="39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Cloud Dashboard: Path Trace</a:t>
            </a:r>
            <a:endParaRPr sz="3000"/>
          </a:p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1027699" y="1475700"/>
            <a:ext cx="7330195" cy="5270309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4A86E8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b="7935" l="0" r="0" t="0"/>
          <a:stretch/>
        </p:blipFill>
        <p:spPr>
          <a:xfrm>
            <a:off x="1318100" y="1698175"/>
            <a:ext cx="6749401" cy="40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Cloud Dashboard: Path Reconstruction</a:t>
            </a:r>
            <a:endParaRPr sz="3000"/>
          </a:p>
        </p:txBody>
      </p:sp>
      <p:sp>
        <p:nvSpPr>
          <p:cNvPr id="210" name="Shape 210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1027699" y="1475700"/>
            <a:ext cx="7330195" cy="5270309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4A86E8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b="8189" l="0" r="0" t="0"/>
          <a:stretch/>
        </p:blipFill>
        <p:spPr>
          <a:xfrm>
            <a:off x="1323075" y="1734325"/>
            <a:ext cx="6739450" cy="40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Cloud Dashboard: Heatmap</a:t>
            </a:r>
            <a:endParaRPr sz="3000"/>
          </a:p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1027699" y="1475700"/>
            <a:ext cx="7330195" cy="5270309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4A86E8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3">
            <a:alphaModFix/>
          </a:blip>
          <a:srcRect b="9461" l="0" r="0" t="0"/>
          <a:stretch/>
        </p:blipFill>
        <p:spPr>
          <a:xfrm>
            <a:off x="1302650" y="1734325"/>
            <a:ext cx="6796524" cy="401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System Structure Overview</a:t>
            </a:r>
            <a:endParaRPr sz="3000"/>
          </a:p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0126"/>
            <a:ext cx="8839201" cy="453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Evaluation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Test Setup</a:t>
            </a:r>
            <a:endParaRPr sz="3000"/>
          </a:p>
        </p:txBody>
      </p:sp>
      <p:sp>
        <p:nvSpPr>
          <p:cNvPr id="231" name="Shape 231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200" y="1613475"/>
            <a:ext cx="7901600" cy="4235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</a:t>
            </a:r>
            <a:endParaRPr sz="3000"/>
          </a:p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Shape 239"/>
          <p:cNvSpPr txBox="1"/>
          <p:nvPr/>
        </p:nvSpPr>
        <p:spPr>
          <a:xfrm>
            <a:off x="786150" y="2142425"/>
            <a:ext cx="8592300" cy="3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at each Test Point: 30s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Window for Data: 4.5s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Window for Algorithm: 3s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estimated location: 112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0     Number of Estimated Locations: 8     Mean Distance Error: 3.1570353838851464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1     Number of Estimated Locations: 5     Mean Distance Error: </a:t>
            </a:r>
            <a:r>
              <a:rPr b="1" lang="en"/>
              <a:t>1.0454290095323688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2     Number of Estimated Locations: 6     Mean Distance Error: 3.867109226134572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3     Number of Estimated Locations: 3     Mean Distance Error: 4.209911370221693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4     Number of Estimated Locations: 6     Mean Distance Error: </a:t>
            </a:r>
            <a:r>
              <a:rPr b="1" lang="en"/>
              <a:t>2.550590978083412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5     Number of Estimated Locations: 6     Mean Distance Error: 4.659396844781046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6     Number of Estimated Locations: 3     Mean Distance Error: </a:t>
            </a:r>
            <a:r>
              <a:rPr b="1" lang="en"/>
              <a:t>2.641241776631099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7     Number of Estimated Locations: 10   Mean Distance Error: 5.735763376893904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8     Number of Estimated Locations: 6     Mean Distance Error: 3.553800402363198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9     Number of Estimated Locations: 7     Mean Distance Error: 5.096912579179528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10   Number of Estimated Locations: 11   Mean Distance Error: 3.244255123105696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11   Number of Estimated Locations: 9     Mean Distance Error: </a:t>
            </a:r>
            <a:r>
              <a:rPr b="1" lang="en"/>
              <a:t>2.6440261327014656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12   Number of Estimated Locations: 8     Mean Distance Error: </a:t>
            </a:r>
            <a:r>
              <a:rPr b="1" lang="en"/>
              <a:t>1.3556790824841536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13   Number of Estimated Locations: 4     Mean Distance Error: </a:t>
            </a:r>
            <a:r>
              <a:rPr b="1" lang="en"/>
              <a:t>2.233608023472335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Point: 14   Number of Estimated Locations: 6     Mean Distance Error: 4.753636728148626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22860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Overall Mean Distance Error: </a:t>
            </a:r>
            <a:r>
              <a:rPr b="1" lang="en" u="sng"/>
              <a:t>3.3832264025078826 metres</a:t>
            </a:r>
            <a:endParaRPr b="1" u="sng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 Visualised</a:t>
            </a:r>
            <a:endParaRPr sz="3000"/>
          </a:p>
        </p:txBody>
      </p:sp>
      <p:sp>
        <p:nvSpPr>
          <p:cNvPr id="245" name="Shape 245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75" y="1677474"/>
            <a:ext cx="7340400" cy="42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 &amp; Use Cases</a:t>
            </a:r>
            <a:endParaRPr sz="3000"/>
          </a:p>
        </p:txBody>
      </p:sp>
      <p:sp>
        <p:nvSpPr>
          <p:cNvPr id="252" name="Shape 252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00" y="1480449"/>
            <a:ext cx="5502800" cy="36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6075" y="2950025"/>
            <a:ext cx="5189875" cy="34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ctrTitle"/>
          </p:nvPr>
        </p:nvSpPr>
        <p:spPr>
          <a:xfrm>
            <a:off x="1556925" y="1871375"/>
            <a:ext cx="6369600" cy="21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Cloud Storage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Shape 88"/>
          <p:cNvSpPr txBox="1"/>
          <p:nvPr>
            <p:ph type="title"/>
          </p:nvPr>
        </p:nvSpPr>
        <p:spPr>
          <a:xfrm>
            <a:off x="786150" y="425051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IoT Device Firmware</a:t>
            </a:r>
            <a:endParaRPr sz="3000"/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879450" y="1657275"/>
            <a:ext cx="4589100" cy="49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Scan for advertisements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Filter advertisements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Combine MAC and RSSI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Update custom characteristic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Notifies the subscribed device</a:t>
            </a:r>
            <a:endParaRPr sz="2400"/>
          </a:p>
        </p:txBody>
      </p:sp>
      <p:pic>
        <p:nvPicPr>
          <p:cNvPr descr="Image result for nrf51" id="90" name="Shape 90"/>
          <p:cNvPicPr preferRelativeResize="0"/>
          <p:nvPr/>
        </p:nvPicPr>
        <p:blipFill rotWithShape="1">
          <a:blip r:embed="rId3">
            <a:alphaModFix/>
          </a:blip>
          <a:srcRect b="10099" l="3472" r="4675" t="11909"/>
          <a:stretch/>
        </p:blipFill>
        <p:spPr>
          <a:xfrm>
            <a:off x="5468550" y="1820775"/>
            <a:ext cx="2889301" cy="24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6040250" y="4383025"/>
            <a:ext cx="62802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nRF51-DK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Shape 97"/>
          <p:cNvSpPr txBox="1"/>
          <p:nvPr>
            <p:ph type="title"/>
          </p:nvPr>
        </p:nvSpPr>
        <p:spPr>
          <a:xfrm>
            <a:off x="786150" y="425051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Gateway Android App</a:t>
            </a:r>
            <a:endParaRPr sz="3000"/>
          </a:p>
        </p:txBody>
      </p:sp>
      <p:grpSp>
        <p:nvGrpSpPr>
          <p:cNvPr id="98" name="Shape 98"/>
          <p:cNvGrpSpPr/>
          <p:nvPr/>
        </p:nvGrpSpPr>
        <p:grpSpPr>
          <a:xfrm>
            <a:off x="5622984" y="1023985"/>
            <a:ext cx="2883058" cy="5317331"/>
            <a:chOff x="2547150" y="238125"/>
            <a:chExt cx="2525675" cy="5238750"/>
          </a:xfrm>
        </p:grpSpPr>
        <p:sp>
          <p:nvSpPr>
            <p:cNvPr id="99" name="Shape 99"/>
            <p:cNvSpPr/>
            <p:nvPr/>
          </p:nvSpPr>
          <p:spPr>
            <a:xfrm>
              <a:off x="2547150" y="238125"/>
              <a:ext cx="2525675" cy="5238750"/>
            </a:xfrm>
            <a:custGeom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3557025" y="5147100"/>
              <a:ext cx="504050" cy="179900"/>
            </a:xfrm>
            <a:custGeom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3008050" y="423600"/>
              <a:ext cx="99325" cy="99325"/>
            </a:xfrm>
            <a:custGeom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3566400" y="434850"/>
              <a:ext cx="487175" cy="76850"/>
            </a:xfrm>
            <a:custGeom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905900" y="1570050"/>
            <a:ext cx="4589100" cy="49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Subscribe to IoT device via Bluetooth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Receives notifications 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Decodes data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Post data to Cloud via WiFi</a:t>
            </a:r>
            <a:endParaRPr sz="2400"/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11520" l="0" r="0" t="0"/>
          <a:stretch/>
        </p:blipFill>
        <p:spPr>
          <a:xfrm>
            <a:off x="5678900" y="1491000"/>
            <a:ext cx="2771226" cy="4359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Localisation Algorithm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Beacon’s proximity to the IoT device</a:t>
            </a:r>
            <a:endParaRPr sz="3000"/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905900" y="2803325"/>
            <a:ext cx="7672200" cy="3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RSSI is the radio signal strength indicator in dBm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n is the signal propagation constant (n=2 in free space)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d is the proximity to beacon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b="1" lang="en" sz="2400"/>
              <a:t>A is a reference RSSI in dBm (RSSI at 1 metre from beacon)</a:t>
            </a:r>
            <a:endParaRPr b="1" sz="2400"/>
          </a:p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463" y="1715925"/>
            <a:ext cx="6765070" cy="9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Getting the Reference RSSI (Calibration)</a:t>
            </a:r>
            <a:endParaRPr sz="3000"/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786150" y="1347724"/>
            <a:ext cx="7571700" cy="18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50 RSSIs collected at roughly 1 metres from each beacon. 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The noises filtered by removing the outliers.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Averaged to get the reference RSSI.</a:t>
            </a:r>
            <a:endParaRPr sz="2400"/>
          </a:p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5" name="Shape 125"/>
          <p:cNvGrpSpPr/>
          <p:nvPr/>
        </p:nvGrpSpPr>
        <p:grpSpPr>
          <a:xfrm rot="5400000">
            <a:off x="2955465" y="1600446"/>
            <a:ext cx="3233082" cy="6498254"/>
            <a:chOff x="2547145" y="205904"/>
            <a:chExt cx="2504712" cy="5270706"/>
          </a:xfrm>
        </p:grpSpPr>
        <p:sp>
          <p:nvSpPr>
            <p:cNvPr id="126" name="Shape 126"/>
            <p:cNvSpPr/>
            <p:nvPr/>
          </p:nvSpPr>
          <p:spPr>
            <a:xfrm>
              <a:off x="2547145" y="205904"/>
              <a:ext cx="2504712" cy="5270706"/>
            </a:xfrm>
            <a:custGeom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3557025" y="5147100"/>
              <a:ext cx="504050" cy="179900"/>
            </a:xfrm>
            <a:custGeom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3008050" y="423600"/>
              <a:ext cx="99325" cy="99325"/>
            </a:xfrm>
            <a:custGeom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3566400" y="434850"/>
              <a:ext cx="487175" cy="76850"/>
            </a:xfrm>
            <a:custGeom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340" y="3305069"/>
            <a:ext cx="5351044" cy="3089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Calculating Proximity Using RSSI</a:t>
            </a:r>
            <a:endParaRPr sz="3000"/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786150" y="3470425"/>
            <a:ext cx="7618200" cy="18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At the time of localisation, the RSSI collected in the past t seconds will be used (t is the data time window).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Noises are filtered by removing outliers.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The mean of the RSSIs is used in the equation.</a:t>
            </a:r>
            <a:endParaRPr sz="2400"/>
          </a:p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263" y="1732800"/>
            <a:ext cx="389572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